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3" r:id="rId20"/>
    <p:sldId id="274" r:id="rId21"/>
    <p:sldId id="275"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7"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ec10ebe67e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ec10ebe67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ec10ebe67e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ec10ebe67e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ec10ebe67e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ec10ebe67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ec10ebe67e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ec10ebe67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ec10ebe67e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ec10ebe67e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ec10ebe67e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ec10ebe67e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ec10ebe6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ec10ebe6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ec10ebe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ec10ebe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ec10ebe67e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ec10ebe67e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ec10ebe6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ec10ebe6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c10ebe67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c10ebe67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ec10ebe67e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ec10ebe67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ec10ebe67e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ec10ebe67e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ec10ebe67e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ec10ebe67e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ec10ebe67e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ec10ebe67e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ec10ebe67e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ec10ebe67e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ec10ebe67e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ec10ebe67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ec10ebe67e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ec10ebe67e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ec10ebe67e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ec10ebe67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0" y="490"/>
            <a:ext cx="5153705" cy="5134399"/>
            <a:chOff x="0" y="75"/>
            <a:chExt cx="5153705" cy="5152950"/>
          </a:xfrm>
        </p:grpSpPr>
        <p:sp>
          <p:nvSpPr>
            <p:cNvPr id="13" name="Google Shape;13;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8" name="Google Shape;18;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9" name="Google Shape;19;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6"/>
        <p:cNvGrpSpPr/>
        <p:nvPr/>
      </p:nvGrpSpPr>
      <p:grpSpPr>
        <a:xfrm>
          <a:off x="0" y="0"/>
          <a:ext cx="0" cy="0"/>
          <a:chOff x="0" y="0"/>
          <a:chExt cx="0" cy="0"/>
        </a:xfrm>
      </p:grpSpPr>
      <p:grpSp>
        <p:nvGrpSpPr>
          <p:cNvPr id="107" name="Google Shape;107;p11"/>
          <p:cNvGrpSpPr/>
          <p:nvPr/>
        </p:nvGrpSpPr>
        <p:grpSpPr>
          <a:xfrm>
            <a:off x="4406400" y="0"/>
            <a:ext cx="4737600" cy="5143065"/>
            <a:chOff x="4406400" y="0"/>
            <a:chExt cx="4737600" cy="5143065"/>
          </a:xfrm>
        </p:grpSpPr>
        <p:sp>
          <p:nvSpPr>
            <p:cNvPr id="108" name="Google Shape;108;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7" name="Google Shape;127;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8" name="Google Shape;12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4406400" y="0"/>
            <a:ext cx="4737600" cy="5143065"/>
            <a:chOff x="4406400" y="0"/>
            <a:chExt cx="4737600" cy="5143065"/>
          </a:xfrm>
        </p:grpSpPr>
        <p:sp>
          <p:nvSpPr>
            <p:cNvPr id="22" name="Google Shape;22;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grpSp>
        <p:nvGrpSpPr>
          <p:cNvPr id="43" name="Google Shape;43;p4"/>
          <p:cNvGrpSpPr/>
          <p:nvPr/>
        </p:nvGrpSpPr>
        <p:grpSpPr>
          <a:xfrm>
            <a:off x="0" y="381001"/>
            <a:ext cx="1037850" cy="1016287"/>
            <a:chOff x="0" y="381001"/>
            <a:chExt cx="1037850" cy="1016287"/>
          </a:xfrm>
        </p:grpSpPr>
        <p:sp>
          <p:nvSpPr>
            <p:cNvPr id="44" name="Google Shape;44;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 name="Google Shape;47;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8" name="Google Shape;4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grpSp>
        <p:nvGrpSpPr>
          <p:cNvPr id="50" name="Google Shape;50;p5"/>
          <p:cNvGrpSpPr/>
          <p:nvPr/>
        </p:nvGrpSpPr>
        <p:grpSpPr>
          <a:xfrm>
            <a:off x="0" y="381001"/>
            <a:ext cx="1037850" cy="1016287"/>
            <a:chOff x="0" y="381001"/>
            <a:chExt cx="1037850" cy="1016287"/>
          </a:xfrm>
        </p:grpSpPr>
        <p:sp>
          <p:nvSpPr>
            <p:cNvPr id="51" name="Google Shape;5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4" name="Google Shape;54;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6" name="Google Shape;5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0" y="381001"/>
            <a:ext cx="1037850" cy="1016287"/>
            <a:chOff x="0" y="381001"/>
            <a:chExt cx="1037850" cy="1016287"/>
          </a:xfrm>
        </p:grpSpPr>
        <p:sp>
          <p:nvSpPr>
            <p:cNvPr id="59" name="Google Shape;59;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2" name="Google Shape;6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grpSp>
        <p:nvGrpSpPr>
          <p:cNvPr id="64" name="Google Shape;64;p7"/>
          <p:cNvGrpSpPr/>
          <p:nvPr/>
        </p:nvGrpSpPr>
        <p:grpSpPr>
          <a:xfrm>
            <a:off x="0" y="381001"/>
            <a:ext cx="1037850" cy="1016287"/>
            <a:chOff x="0" y="381001"/>
            <a:chExt cx="1037850" cy="1016287"/>
          </a:xfrm>
        </p:grpSpPr>
        <p:sp>
          <p:nvSpPr>
            <p:cNvPr id="65" name="Google Shape;65;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8" name="Google Shape;68;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grpSp>
        <p:nvGrpSpPr>
          <p:cNvPr id="71" name="Google Shape;71;p8"/>
          <p:cNvGrpSpPr/>
          <p:nvPr/>
        </p:nvGrpSpPr>
        <p:grpSpPr>
          <a:xfrm>
            <a:off x="4406400" y="0"/>
            <a:ext cx="4737600" cy="5143500"/>
            <a:chOff x="4406400" y="0"/>
            <a:chExt cx="4737600" cy="5143500"/>
          </a:xfrm>
        </p:grpSpPr>
        <p:sp>
          <p:nvSpPr>
            <p:cNvPr id="72" name="Google Shape;72;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1" name="Google Shape;9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grpSp>
        <p:nvGrpSpPr>
          <p:cNvPr id="93" name="Google Shape;93;p9"/>
          <p:cNvGrpSpPr/>
          <p:nvPr/>
        </p:nvGrpSpPr>
        <p:grpSpPr>
          <a:xfrm>
            <a:off x="0" y="381001"/>
            <a:ext cx="1037850" cy="1016287"/>
            <a:chOff x="0" y="381001"/>
            <a:chExt cx="1037850" cy="1016287"/>
          </a:xfrm>
        </p:grpSpPr>
        <p:sp>
          <p:nvSpPr>
            <p:cNvPr id="94" name="Google Shape;94;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7" name="Google Shape;97;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8" name="Google Shape;98;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9" name="Google Shape;9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grpSp>
        <p:nvGrpSpPr>
          <p:cNvPr id="101" name="Google Shape;101;p10"/>
          <p:cNvGrpSpPr/>
          <p:nvPr/>
        </p:nvGrpSpPr>
        <p:grpSpPr>
          <a:xfrm>
            <a:off x="0" y="4128572"/>
            <a:ext cx="698925" cy="684657"/>
            <a:chOff x="0" y="3785672"/>
            <a:chExt cx="698925" cy="684657"/>
          </a:xfrm>
        </p:grpSpPr>
        <p:sp>
          <p:nvSpPr>
            <p:cNvPr id="102" name="Google Shape;102;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5" name="Google Shape;10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7148827" y="4533425"/>
            <a:ext cx="1405823" cy="506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3D Pose estimation of needle holder </a:t>
            </a:r>
            <a:endParaRPr/>
          </a:p>
          <a:p>
            <a:pPr marL="0" lvl="0" indent="0" algn="l" rtl="0">
              <a:spcBef>
                <a:spcPts val="0"/>
              </a:spcBef>
              <a:spcAft>
                <a:spcPts val="0"/>
              </a:spcAft>
              <a:buNone/>
            </a:pPr>
            <a:endParaRPr/>
          </a:p>
        </p:txBody>
      </p:sp>
      <p:sp>
        <p:nvSpPr>
          <p:cNvPr id="136" name="Google Shape;136;p13"/>
          <p:cNvSpPr txBox="1">
            <a:spLocks noGrp="1"/>
          </p:cNvSpPr>
          <p:nvPr>
            <p:ph type="subTitle" idx="1"/>
          </p:nvPr>
        </p:nvSpPr>
        <p:spPr>
          <a:xfrm>
            <a:off x="4808575" y="3766825"/>
            <a:ext cx="3746100" cy="664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Robotics Vision SS2024</a:t>
            </a:r>
            <a:endParaRPr/>
          </a:p>
          <a:p>
            <a:pPr marL="0" lvl="0" indent="0" algn="l" rtl="0">
              <a:spcBef>
                <a:spcPts val="0"/>
              </a:spcBef>
              <a:spcAft>
                <a:spcPts val="0"/>
              </a:spcAft>
              <a:buNone/>
            </a:pPr>
            <a:r>
              <a:rPr lang="en"/>
              <a:t>BY-</a:t>
            </a:r>
            <a:endParaRPr/>
          </a:p>
          <a:p>
            <a:pPr marL="0" lvl="0" indent="0" algn="l" rtl="0">
              <a:spcBef>
                <a:spcPts val="0"/>
              </a:spcBef>
              <a:spcAft>
                <a:spcPts val="0"/>
              </a:spcAft>
              <a:buNone/>
            </a:pPr>
            <a:r>
              <a:rPr lang="en"/>
              <a:t>Krithika Premkumar(ESE)</a:t>
            </a:r>
            <a:endParaRPr/>
          </a:p>
          <a:p>
            <a:pPr marL="0" lvl="0" indent="0" algn="l" rtl="0">
              <a:spcBef>
                <a:spcPts val="0"/>
              </a:spcBef>
              <a:spcAft>
                <a:spcPts val="0"/>
              </a:spcAft>
              <a:buNone/>
            </a:pPr>
            <a:r>
              <a:rPr lang="en"/>
              <a:t>Akhilesh K(ESE)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DEPTH MAP</a:t>
            </a:r>
            <a:endParaRPr/>
          </a:p>
        </p:txBody>
      </p:sp>
      <p:sp>
        <p:nvSpPr>
          <p:cNvPr id="212" name="Google Shape;212;p22"/>
          <p:cNvSpPr txBox="1">
            <a:spLocks noGrp="1"/>
          </p:cNvSpPr>
          <p:nvPr>
            <p:ph type="body" idx="1"/>
          </p:nvPr>
        </p:nvSpPr>
        <p:spPr>
          <a:xfrm>
            <a:off x="1297500" y="1567550"/>
            <a:ext cx="30543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gradient in colour for the needle holder can be seen.</a:t>
            </a:r>
            <a:endParaRPr/>
          </a:p>
          <a:p>
            <a:pPr marL="0" lvl="0" indent="0" algn="l" rtl="0">
              <a:spcBef>
                <a:spcPts val="1200"/>
              </a:spcBef>
              <a:spcAft>
                <a:spcPts val="1200"/>
              </a:spcAft>
              <a:buNone/>
            </a:pPr>
            <a:r>
              <a:rPr lang="en"/>
              <a:t>For the needle holder the colour moves from dark blue to light blue indicating the increase in distance from the camera</a:t>
            </a:r>
            <a:endParaRPr/>
          </a:p>
        </p:txBody>
      </p:sp>
      <p:sp>
        <p:nvSpPr>
          <p:cNvPr id="213" name="Google Shape;21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214" name="Google Shape;214;p22"/>
          <p:cNvPicPr preferRelativeResize="0"/>
          <p:nvPr/>
        </p:nvPicPr>
        <p:blipFill>
          <a:blip r:embed="rId3">
            <a:alphaModFix/>
          </a:blip>
          <a:stretch>
            <a:fillRect/>
          </a:stretch>
        </p:blipFill>
        <p:spPr>
          <a:xfrm>
            <a:off x="4351800" y="1241200"/>
            <a:ext cx="4792149" cy="3237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3D RECONSTRUCTION</a:t>
            </a:r>
            <a:endParaRPr/>
          </a:p>
        </p:txBody>
      </p:sp>
      <p:sp>
        <p:nvSpPr>
          <p:cNvPr id="220" name="Google Shape;220;p23"/>
          <p:cNvSpPr txBox="1">
            <a:spLocks noGrp="1"/>
          </p:cNvSpPr>
          <p:nvPr>
            <p:ph type="body" idx="1"/>
          </p:nvPr>
        </p:nvSpPr>
        <p:spPr>
          <a:xfrm>
            <a:off x="1297500" y="1567550"/>
            <a:ext cx="39678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With the disparity calculated, the 3D scene is reconstructed using reconstructScene with the disparity and the reprojection matrix given as input.</a:t>
            </a:r>
            <a:endParaRPr/>
          </a:p>
          <a:p>
            <a:pPr marL="0" lvl="0" indent="0" algn="l" rtl="0">
              <a:spcBef>
                <a:spcPts val="1200"/>
              </a:spcBef>
              <a:spcAft>
                <a:spcPts val="0"/>
              </a:spcAft>
              <a:buNone/>
            </a:pPr>
            <a:r>
              <a:rPr lang="en"/>
              <a:t>With this the point cloud is constructed as shown in the figure. This point cloud contains the 3D world points of the corresponding pixel in the 2D image.</a:t>
            </a:r>
            <a:endParaRPr/>
          </a:p>
          <a:p>
            <a:pPr marL="0" lvl="0" indent="0" algn="l" rtl="0">
              <a:spcBef>
                <a:spcPts val="1200"/>
              </a:spcBef>
              <a:spcAft>
                <a:spcPts val="1200"/>
              </a:spcAft>
              <a:buNone/>
            </a:pPr>
            <a:endParaRPr/>
          </a:p>
        </p:txBody>
      </p:sp>
      <p:sp>
        <p:nvSpPr>
          <p:cNvPr id="221" name="Google Shape;22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222" name="Google Shape;222;p23"/>
          <p:cNvPicPr preferRelativeResize="0"/>
          <p:nvPr/>
        </p:nvPicPr>
        <p:blipFill>
          <a:blip r:embed="rId3">
            <a:alphaModFix/>
          </a:blip>
          <a:stretch>
            <a:fillRect/>
          </a:stretch>
        </p:blipFill>
        <p:spPr>
          <a:xfrm>
            <a:off x="5319649" y="1307850"/>
            <a:ext cx="3824351" cy="3087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COLOURED OBJECT DETECTION</a:t>
            </a:r>
            <a:endParaRPr/>
          </a:p>
        </p:txBody>
      </p:sp>
      <p:sp>
        <p:nvSpPr>
          <p:cNvPr id="228" name="Google Shape;228;p24"/>
          <p:cNvSpPr txBox="1">
            <a:spLocks noGrp="1"/>
          </p:cNvSpPr>
          <p:nvPr>
            <p:ph type="body" idx="1"/>
          </p:nvPr>
        </p:nvSpPr>
        <p:spPr>
          <a:xfrm>
            <a:off x="1297500" y="1567550"/>
            <a:ext cx="4119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Colour segmentation is done to classify pixels based on their colour for object detection. </a:t>
            </a:r>
            <a:endParaRPr/>
          </a:p>
          <a:p>
            <a:pPr marL="0" lvl="0" indent="0" algn="l" rtl="0">
              <a:spcBef>
                <a:spcPts val="1200"/>
              </a:spcBef>
              <a:spcAft>
                <a:spcPts val="0"/>
              </a:spcAft>
              <a:buNone/>
            </a:pPr>
            <a:r>
              <a:rPr lang="en"/>
              <a:t>Colour thresholder App in MATLAB is used to select the colour to be segmented. We have used the L* a*b* chromaticity plane and the colour of interest(blue in this case) was selected by freehand selection.</a:t>
            </a:r>
            <a:endParaRPr/>
          </a:p>
          <a:p>
            <a:pPr marL="0" lvl="0" indent="0" algn="l" rtl="0">
              <a:spcBef>
                <a:spcPts val="1200"/>
              </a:spcBef>
              <a:spcAft>
                <a:spcPts val="1200"/>
              </a:spcAft>
              <a:buNone/>
            </a:pPr>
            <a:r>
              <a:rPr lang="en"/>
              <a:t>The mask generated was then exported as a function.</a:t>
            </a:r>
            <a:endParaRPr/>
          </a:p>
        </p:txBody>
      </p:sp>
      <p:sp>
        <p:nvSpPr>
          <p:cNvPr id="229" name="Google Shape;22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230" name="Google Shape;230;p24"/>
          <p:cNvPicPr preferRelativeResize="0"/>
          <p:nvPr/>
        </p:nvPicPr>
        <p:blipFill>
          <a:blip r:embed="rId3">
            <a:alphaModFix/>
          </a:blip>
          <a:stretch>
            <a:fillRect/>
          </a:stretch>
        </p:blipFill>
        <p:spPr>
          <a:xfrm>
            <a:off x="5735025" y="1307850"/>
            <a:ext cx="3286125" cy="1714500"/>
          </a:xfrm>
          <a:prstGeom prst="rect">
            <a:avLst/>
          </a:prstGeom>
          <a:noFill/>
          <a:ln>
            <a:noFill/>
          </a:ln>
        </p:spPr>
      </p:pic>
      <p:pic>
        <p:nvPicPr>
          <p:cNvPr id="231" name="Google Shape;231;p24"/>
          <p:cNvPicPr preferRelativeResize="0"/>
          <p:nvPr/>
        </p:nvPicPr>
        <p:blipFill>
          <a:blip r:embed="rId4">
            <a:alphaModFix/>
          </a:blip>
          <a:stretch>
            <a:fillRect/>
          </a:stretch>
        </p:blipFill>
        <p:spPr>
          <a:xfrm>
            <a:off x="5735025" y="2917387"/>
            <a:ext cx="3286125" cy="15613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CENTROID CALCULATION</a:t>
            </a:r>
            <a:endParaRPr/>
          </a:p>
        </p:txBody>
      </p:sp>
      <p:sp>
        <p:nvSpPr>
          <p:cNvPr id="237" name="Google Shape;237;p25"/>
          <p:cNvSpPr txBox="1">
            <a:spLocks noGrp="1"/>
          </p:cNvSpPr>
          <p:nvPr>
            <p:ph type="body" idx="1"/>
          </p:nvPr>
        </p:nvSpPr>
        <p:spPr>
          <a:xfrm>
            <a:off x="1297500" y="1567550"/>
            <a:ext cx="35436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order to detect the approximate middle point of the object, centroid calculation technique is useful. </a:t>
            </a:r>
            <a:endParaRPr/>
          </a:p>
          <a:p>
            <a:pPr marL="0" lvl="0" indent="0" algn="l" rtl="0">
              <a:spcBef>
                <a:spcPts val="1200"/>
              </a:spcBef>
              <a:spcAft>
                <a:spcPts val="0"/>
              </a:spcAft>
              <a:buNone/>
            </a:pPr>
            <a:r>
              <a:rPr lang="en"/>
              <a:t>To avoid multiple centroid calculation due to some stray pixels, a threshold was applied for the minimum number of pixels to be considered for centroid calculation using bwareaopen.</a:t>
            </a:r>
            <a:endParaRPr sz="1000">
              <a:solidFill>
                <a:srgbClr val="000000"/>
              </a:solidFill>
              <a:latin typeface="Courier New"/>
              <a:ea typeface="Courier New"/>
              <a:cs typeface="Courier New"/>
              <a:sym typeface="Courier New"/>
            </a:endParaRPr>
          </a:p>
          <a:p>
            <a:pPr marL="0" lvl="0" indent="0" algn="l" rtl="0">
              <a:spcBef>
                <a:spcPts val="1200"/>
              </a:spcBef>
              <a:spcAft>
                <a:spcPts val="1200"/>
              </a:spcAft>
              <a:buNone/>
            </a:pPr>
            <a:endParaRPr/>
          </a:p>
        </p:txBody>
      </p:sp>
      <p:sp>
        <p:nvSpPr>
          <p:cNvPr id="238" name="Google Shape;23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39" name="Google Shape;239;p25"/>
          <p:cNvPicPr preferRelativeResize="0"/>
          <p:nvPr/>
        </p:nvPicPr>
        <p:blipFill>
          <a:blip r:embed="rId3">
            <a:alphaModFix/>
          </a:blip>
          <a:stretch>
            <a:fillRect/>
          </a:stretch>
        </p:blipFill>
        <p:spPr>
          <a:xfrm>
            <a:off x="4841100" y="1556226"/>
            <a:ext cx="4180049" cy="21235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OBTAINING 3D POINT AND DIRECTION VECTOR</a:t>
            </a:r>
            <a:endParaRPr/>
          </a:p>
        </p:txBody>
      </p:sp>
      <p:sp>
        <p:nvSpPr>
          <p:cNvPr id="245" name="Google Shape;245;p26"/>
          <p:cNvSpPr txBox="1">
            <a:spLocks noGrp="1"/>
          </p:cNvSpPr>
          <p:nvPr>
            <p:ph type="body" idx="1"/>
          </p:nvPr>
        </p:nvSpPr>
        <p:spPr>
          <a:xfrm>
            <a:off x="1297500" y="1567550"/>
            <a:ext cx="3467700" cy="3384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The 3D points of the two centroids identified are calculated using the formula in the Stereo labs website.</a:t>
            </a:r>
            <a:endParaRPr/>
          </a:p>
          <a:p>
            <a:pPr marL="0" lvl="0" indent="0" algn="l" rtl="0">
              <a:spcBef>
                <a:spcPts val="1200"/>
              </a:spcBef>
              <a:spcAft>
                <a:spcPts val="0"/>
              </a:spcAft>
              <a:buNone/>
            </a:pPr>
            <a:r>
              <a:rPr lang="en"/>
              <a:t>Direction Vector from the second tape to the first tape is computed.</a:t>
            </a:r>
            <a:endParaRPr/>
          </a:p>
          <a:p>
            <a:pPr marL="0" lvl="0" indent="0" algn="l" rtl="0">
              <a:spcBef>
                <a:spcPts val="1200"/>
              </a:spcBef>
              <a:spcAft>
                <a:spcPts val="0"/>
              </a:spcAft>
              <a:buNone/>
            </a:pPr>
            <a:r>
              <a:rPr lang="en"/>
              <a:t>Magnitude of the distance from one of the centroids to the tip is calculated based on the known dimensions.</a:t>
            </a:r>
            <a:endParaRPr/>
          </a:p>
          <a:p>
            <a:pPr marL="0" lvl="0" indent="0" algn="l" rtl="0">
              <a:spcBef>
                <a:spcPts val="1200"/>
              </a:spcBef>
              <a:spcAft>
                <a:spcPts val="0"/>
              </a:spcAft>
              <a:buNone/>
            </a:pPr>
            <a:r>
              <a:rPr lang="en"/>
              <a:t>Midpoint of tape farther from tip(pt1):0.085m</a:t>
            </a:r>
            <a:endParaRPr/>
          </a:p>
          <a:p>
            <a:pPr marL="0" lvl="0" indent="0" algn="l" rtl="0">
              <a:spcBef>
                <a:spcPts val="1200"/>
              </a:spcBef>
              <a:spcAft>
                <a:spcPts val="0"/>
              </a:spcAft>
              <a:buNone/>
            </a:pPr>
            <a:r>
              <a:rPr lang="en"/>
              <a:t>Midpoint of tape closer to tip(pt2): 0.047m</a:t>
            </a:r>
            <a:endParaRPr/>
          </a:p>
          <a:p>
            <a:pPr marL="0" lvl="0" indent="0" algn="l" rtl="0">
              <a:spcBef>
                <a:spcPts val="1200"/>
              </a:spcBef>
              <a:spcAft>
                <a:spcPts val="0"/>
              </a:spcAft>
              <a:buNone/>
            </a:pPr>
            <a:r>
              <a:rPr lang="en"/>
              <a:t>The final point is calculated by</a:t>
            </a:r>
            <a:endParaRPr/>
          </a:p>
          <a:p>
            <a:pPr marL="0" lvl="0" indent="0" algn="l" rtl="0">
              <a:spcBef>
                <a:spcPts val="1200"/>
              </a:spcBef>
              <a:spcAft>
                <a:spcPts val="1200"/>
              </a:spcAft>
              <a:buNone/>
            </a:pPr>
            <a:r>
              <a:rPr lang="en"/>
              <a:t>Pt1+ 0.085*direction vector</a:t>
            </a:r>
            <a:endParaRPr/>
          </a:p>
        </p:txBody>
      </p:sp>
      <p:sp>
        <p:nvSpPr>
          <p:cNvPr id="246" name="Google Shape;24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247" name="Google Shape;247;p26"/>
          <p:cNvPicPr preferRelativeResize="0"/>
          <p:nvPr/>
        </p:nvPicPr>
        <p:blipFill>
          <a:blip r:embed="rId3">
            <a:alphaModFix/>
          </a:blip>
          <a:stretch>
            <a:fillRect/>
          </a:stretch>
        </p:blipFill>
        <p:spPr>
          <a:xfrm>
            <a:off x="4881700" y="1792249"/>
            <a:ext cx="4139450" cy="550050"/>
          </a:xfrm>
          <a:prstGeom prst="rect">
            <a:avLst/>
          </a:prstGeom>
          <a:noFill/>
          <a:ln>
            <a:noFill/>
          </a:ln>
        </p:spPr>
      </p:pic>
      <p:sp>
        <p:nvSpPr>
          <p:cNvPr id="248" name="Google Shape;248;p26"/>
          <p:cNvSpPr txBox="1"/>
          <p:nvPr/>
        </p:nvSpPr>
        <p:spPr>
          <a:xfrm>
            <a:off x="5232675" y="2342300"/>
            <a:ext cx="3338400" cy="2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1"/>
                </a:solidFill>
                <a:latin typeface="Lato"/>
                <a:ea typeface="Lato"/>
                <a:cs typeface="Lato"/>
                <a:sym typeface="Lato"/>
              </a:rPr>
              <a:t>Source:https://support.stereolabs.com/hc/en-us/articles/4554115218711-How-can-I-convert-3D-world-coordinates-to-2D-image-coordinates-and-viceversa</a:t>
            </a:r>
            <a:endParaRPr sz="700">
              <a:solidFill>
                <a:schemeClr val="lt1"/>
              </a:solidFill>
              <a:latin typeface="Lato"/>
              <a:ea typeface="Lato"/>
              <a:cs typeface="Lato"/>
              <a:sym typeface="Lato"/>
            </a:endParaRPr>
          </a:p>
        </p:txBody>
      </p:sp>
      <p:pic>
        <p:nvPicPr>
          <p:cNvPr id="249" name="Google Shape;249;p26"/>
          <p:cNvPicPr preferRelativeResize="0"/>
          <p:nvPr/>
        </p:nvPicPr>
        <p:blipFill>
          <a:blip r:embed="rId4">
            <a:alphaModFix/>
          </a:blip>
          <a:stretch>
            <a:fillRect/>
          </a:stretch>
        </p:blipFill>
        <p:spPr>
          <a:xfrm>
            <a:off x="4881700" y="2951247"/>
            <a:ext cx="2147524" cy="1091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RESULTS</a:t>
            </a:r>
            <a:endParaRPr/>
          </a:p>
        </p:txBody>
      </p:sp>
      <p:sp>
        <p:nvSpPr>
          <p:cNvPr id="255" name="Google Shape;255;p27"/>
          <p:cNvSpPr txBox="1">
            <a:spLocks noGrp="1"/>
          </p:cNvSpPr>
          <p:nvPr>
            <p:ph type="body" idx="1"/>
          </p:nvPr>
        </p:nvSpPr>
        <p:spPr>
          <a:xfrm>
            <a:off x="1297500" y="1567550"/>
            <a:ext cx="38373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point is then projected back to 2D to identify the tip.</a:t>
            </a:r>
            <a:endParaRPr/>
          </a:p>
          <a:p>
            <a:pPr marL="0" lvl="0" indent="0" algn="l" rtl="0">
              <a:spcBef>
                <a:spcPts val="1200"/>
              </a:spcBef>
              <a:spcAft>
                <a:spcPts val="0"/>
              </a:spcAft>
              <a:buNone/>
            </a:pPr>
            <a:r>
              <a:rPr lang="en"/>
              <a:t>The tiny green symbol is highlighted with a black circle. Although in the same direction as the rod, the location doesn’t seem to be as expected.</a:t>
            </a:r>
            <a:endParaRPr/>
          </a:p>
          <a:p>
            <a:pPr marL="0" lvl="0" indent="0" algn="l" rtl="0">
              <a:spcBef>
                <a:spcPts val="1200"/>
              </a:spcBef>
              <a:spcAft>
                <a:spcPts val="1200"/>
              </a:spcAft>
              <a:buNone/>
            </a:pPr>
            <a:r>
              <a:rPr lang="en"/>
              <a:t>In order to identify the tip correctly, segmentation technique was employed again to classify the tip colour and identify the tip in the image.</a:t>
            </a:r>
            <a:endParaRPr/>
          </a:p>
        </p:txBody>
      </p:sp>
      <p:sp>
        <p:nvSpPr>
          <p:cNvPr id="256" name="Google Shape;25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257" name="Google Shape;257;p27"/>
          <p:cNvPicPr preferRelativeResize="0"/>
          <p:nvPr/>
        </p:nvPicPr>
        <p:blipFill>
          <a:blip r:embed="rId3">
            <a:alphaModFix/>
          </a:blip>
          <a:stretch>
            <a:fillRect/>
          </a:stretch>
        </p:blipFill>
        <p:spPr>
          <a:xfrm>
            <a:off x="5306700" y="1505000"/>
            <a:ext cx="3837300" cy="2660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RESULTS</a:t>
            </a:r>
            <a:endParaRPr/>
          </a:p>
        </p:txBody>
      </p:sp>
      <p:sp>
        <p:nvSpPr>
          <p:cNvPr id="263" name="Google Shape;263;p28"/>
          <p:cNvSpPr txBox="1">
            <a:spLocks noGrp="1"/>
          </p:cNvSpPr>
          <p:nvPr>
            <p:ph type="body" idx="1"/>
          </p:nvPr>
        </p:nvSpPr>
        <p:spPr>
          <a:xfrm>
            <a:off x="1297500" y="1567550"/>
            <a:ext cx="3596100" cy="2911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The identified  tip is then seen in the image along with the coordinates of the tip with respect to Camera 1.</a:t>
            </a:r>
            <a:endParaRPr/>
          </a:p>
          <a:p>
            <a:pPr marL="0" lvl="0" indent="0" algn="l" rtl="0">
              <a:spcBef>
                <a:spcPts val="1200"/>
              </a:spcBef>
              <a:spcAft>
                <a:spcPts val="0"/>
              </a:spcAft>
              <a:buNone/>
            </a:pPr>
            <a:r>
              <a:rPr lang="en"/>
              <a:t>The next step is to shift the coordinate system wrt the yellow marker identified. Using colour segmentation technique the yellow marker is identified and the centroid is computed.</a:t>
            </a:r>
            <a:endParaRPr/>
          </a:p>
          <a:p>
            <a:pPr marL="0" lvl="0" indent="0" algn="l" rtl="0">
              <a:spcBef>
                <a:spcPts val="1200"/>
              </a:spcBef>
              <a:spcAft>
                <a:spcPts val="0"/>
              </a:spcAft>
              <a:buNone/>
            </a:pPr>
            <a:r>
              <a:rPr lang="en"/>
              <a:t>In this picture:</a:t>
            </a:r>
            <a:endParaRPr/>
          </a:p>
          <a:p>
            <a:pPr marL="0" lvl="0" indent="0" algn="l" rtl="0">
              <a:spcBef>
                <a:spcPts val="1200"/>
              </a:spcBef>
              <a:spcAft>
                <a:spcPts val="0"/>
              </a:spcAft>
              <a:buNone/>
            </a:pPr>
            <a:r>
              <a:rPr lang="en"/>
              <a:t>X= -0.04</a:t>
            </a:r>
            <a:endParaRPr/>
          </a:p>
          <a:p>
            <a:pPr marL="0" lvl="0" indent="0" algn="l" rtl="0">
              <a:spcBef>
                <a:spcPts val="1200"/>
              </a:spcBef>
              <a:spcAft>
                <a:spcPts val="0"/>
              </a:spcAft>
              <a:buNone/>
            </a:pPr>
            <a:r>
              <a:rPr lang="en"/>
              <a:t>Y= -0.06</a:t>
            </a:r>
            <a:endParaRPr/>
          </a:p>
          <a:p>
            <a:pPr marL="0" lvl="0" indent="0" algn="l" rtl="0">
              <a:spcBef>
                <a:spcPts val="1200"/>
              </a:spcBef>
              <a:spcAft>
                <a:spcPts val="0"/>
              </a:spcAft>
              <a:buNone/>
            </a:pPr>
            <a:r>
              <a:rPr lang="en"/>
              <a:t>Z = 0.26</a:t>
            </a:r>
            <a:endParaRPr/>
          </a:p>
          <a:p>
            <a:pPr marL="0" lvl="0" indent="0" algn="l" rtl="0">
              <a:spcBef>
                <a:spcPts val="1200"/>
              </a:spcBef>
              <a:spcAft>
                <a:spcPts val="1200"/>
              </a:spcAft>
              <a:buNone/>
            </a:pPr>
            <a:endParaRPr/>
          </a:p>
        </p:txBody>
      </p:sp>
      <p:sp>
        <p:nvSpPr>
          <p:cNvPr id="264" name="Google Shape;26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265" name="Google Shape;265;p28"/>
          <p:cNvPicPr preferRelativeResize="0"/>
          <p:nvPr/>
        </p:nvPicPr>
        <p:blipFill>
          <a:blip r:embed="rId3">
            <a:alphaModFix/>
          </a:blip>
          <a:stretch>
            <a:fillRect/>
          </a:stretch>
        </p:blipFill>
        <p:spPr>
          <a:xfrm>
            <a:off x="4694850" y="852251"/>
            <a:ext cx="4449150" cy="36787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COORDINATE TRANSFORMATION</a:t>
            </a:r>
            <a:endParaRPr/>
          </a:p>
        </p:txBody>
      </p:sp>
      <p:sp>
        <p:nvSpPr>
          <p:cNvPr id="271" name="Google Shape;271;p29"/>
          <p:cNvSpPr txBox="1">
            <a:spLocks noGrp="1"/>
          </p:cNvSpPr>
          <p:nvPr>
            <p:ph type="body" idx="1"/>
          </p:nvPr>
        </p:nvSpPr>
        <p:spPr>
          <a:xfrm>
            <a:off x="1297500" y="1567550"/>
            <a:ext cx="3739500" cy="29112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endParaRPr/>
          </a:p>
          <a:p>
            <a:pPr marL="457200" lvl="0" indent="-304958" algn="l" rtl="0">
              <a:spcBef>
                <a:spcPts val="1200"/>
              </a:spcBef>
              <a:spcAft>
                <a:spcPts val="0"/>
              </a:spcAft>
              <a:buSzPct val="100000"/>
              <a:buChar char="-"/>
            </a:pPr>
            <a:r>
              <a:rPr lang="en"/>
              <a:t>Homogeneous matrix construction using the translation vector information</a:t>
            </a:r>
            <a:endParaRPr/>
          </a:p>
          <a:p>
            <a:pPr marL="457200" lvl="0" indent="-304958" algn="l" rtl="0">
              <a:spcBef>
                <a:spcPts val="0"/>
              </a:spcBef>
              <a:spcAft>
                <a:spcPts val="0"/>
              </a:spcAft>
              <a:buSzPct val="100000"/>
              <a:buChar char="-"/>
            </a:pPr>
            <a:r>
              <a:rPr lang="en"/>
              <a:t>Multiplication of the vector in Camera1 coordinate system with the homogeneous matrix to obtain the tip coordinates wrt yellow marker</a:t>
            </a:r>
            <a:endParaRPr/>
          </a:p>
          <a:p>
            <a:pPr marL="457200" lvl="0" indent="0" algn="l" rtl="0">
              <a:spcBef>
                <a:spcPts val="1200"/>
              </a:spcBef>
              <a:spcAft>
                <a:spcPts val="0"/>
              </a:spcAft>
              <a:buNone/>
            </a:pPr>
            <a:r>
              <a:rPr lang="en"/>
              <a:t>New coordinates observed</a:t>
            </a:r>
            <a:endParaRPr/>
          </a:p>
          <a:p>
            <a:pPr marL="457200" lvl="0" indent="0" algn="l" rtl="0">
              <a:spcBef>
                <a:spcPts val="1200"/>
              </a:spcBef>
              <a:spcAft>
                <a:spcPts val="0"/>
              </a:spcAft>
              <a:buNone/>
            </a:pPr>
            <a:r>
              <a:rPr lang="en"/>
              <a:t>X’=-0.13</a:t>
            </a:r>
            <a:endParaRPr/>
          </a:p>
          <a:p>
            <a:pPr marL="457200" lvl="0" indent="0" algn="l" rtl="0">
              <a:spcBef>
                <a:spcPts val="1200"/>
              </a:spcBef>
              <a:spcAft>
                <a:spcPts val="0"/>
              </a:spcAft>
              <a:buNone/>
            </a:pPr>
            <a:r>
              <a:rPr lang="en"/>
              <a:t>Y’= -0.22</a:t>
            </a:r>
            <a:endParaRPr/>
          </a:p>
          <a:p>
            <a:pPr marL="457200" lvl="0" indent="0" algn="l" rtl="0">
              <a:spcBef>
                <a:spcPts val="1200"/>
              </a:spcBef>
              <a:spcAft>
                <a:spcPts val="1200"/>
              </a:spcAft>
              <a:buNone/>
            </a:pPr>
            <a:r>
              <a:rPr lang="en"/>
              <a:t>Z’ = 0.8</a:t>
            </a:r>
            <a:endParaRPr/>
          </a:p>
        </p:txBody>
      </p:sp>
      <p:sp>
        <p:nvSpPr>
          <p:cNvPr id="272" name="Google Shape;27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273" name="Google Shape;273;p29"/>
          <p:cNvPicPr preferRelativeResize="0"/>
          <p:nvPr/>
        </p:nvPicPr>
        <p:blipFill>
          <a:blip r:embed="rId3">
            <a:alphaModFix/>
          </a:blip>
          <a:stretch>
            <a:fillRect/>
          </a:stretch>
        </p:blipFill>
        <p:spPr>
          <a:xfrm>
            <a:off x="5574700" y="1831194"/>
            <a:ext cx="3446452" cy="1328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6479-D137-CDEA-A84A-3540E4D6A60A}"/>
              </a:ext>
            </a:extLst>
          </p:cNvPr>
          <p:cNvSpPr>
            <a:spLocks noGrp="1"/>
          </p:cNvSpPr>
          <p:nvPr>
            <p:ph type="title"/>
          </p:nvPr>
        </p:nvSpPr>
        <p:spPr/>
        <p:txBody>
          <a:bodyPr/>
          <a:lstStyle/>
          <a:p>
            <a:r>
              <a:rPr lang="en-IN" dirty="0"/>
              <a:t>RESULTS</a:t>
            </a:r>
          </a:p>
        </p:txBody>
      </p:sp>
      <p:sp>
        <p:nvSpPr>
          <p:cNvPr id="3" name="Text Placeholder 2">
            <a:extLst>
              <a:ext uri="{FF2B5EF4-FFF2-40B4-BE49-F238E27FC236}">
                <a16:creationId xmlns:a16="http://schemas.microsoft.com/office/drawing/2014/main" id="{ADF66927-237B-1960-BB75-E217D9AA8319}"/>
              </a:ext>
            </a:extLst>
          </p:cNvPr>
          <p:cNvSpPr>
            <a:spLocks noGrp="1"/>
          </p:cNvSpPr>
          <p:nvPr>
            <p:ph type="body" idx="1"/>
          </p:nvPr>
        </p:nvSpPr>
        <p:spPr>
          <a:xfrm>
            <a:off x="1297500" y="1567550"/>
            <a:ext cx="3393446" cy="2911200"/>
          </a:xfrm>
        </p:spPr>
        <p:txBody>
          <a:bodyPr/>
          <a:lstStyle/>
          <a:p>
            <a:pPr marL="146050" indent="0">
              <a:buNone/>
            </a:pPr>
            <a:r>
              <a:rPr lang="en-IN" dirty="0"/>
              <a:t>The trajectory of the needle holder tip has been tracked and the 3D World coordinates keeping the yellow marker as origin has been annotated.</a:t>
            </a:r>
          </a:p>
        </p:txBody>
      </p:sp>
      <p:sp>
        <p:nvSpPr>
          <p:cNvPr id="4" name="Slide Number Placeholder 3">
            <a:extLst>
              <a:ext uri="{FF2B5EF4-FFF2-40B4-BE49-F238E27FC236}">
                <a16:creationId xmlns:a16="http://schemas.microsoft.com/office/drawing/2014/main" id="{0E65A490-AA25-A3F0-E097-00830828D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60FB030D-9A46-E528-068F-07F78EA79E06}"/>
              </a:ext>
            </a:extLst>
          </p:cNvPr>
          <p:cNvPicPr>
            <a:picLocks noChangeAspect="1"/>
          </p:cNvPicPr>
          <p:nvPr/>
        </p:nvPicPr>
        <p:blipFill>
          <a:blip r:embed="rId2"/>
          <a:stretch>
            <a:fillRect/>
          </a:stretch>
        </p:blipFill>
        <p:spPr>
          <a:xfrm>
            <a:off x="4764911" y="292743"/>
            <a:ext cx="2366501" cy="4478750"/>
          </a:xfrm>
          <a:prstGeom prst="rect">
            <a:avLst/>
          </a:prstGeom>
        </p:spPr>
      </p:pic>
    </p:spTree>
    <p:extLst>
      <p:ext uri="{BB962C8B-B14F-4D97-AF65-F5344CB8AC3E}">
        <p14:creationId xmlns:p14="http://schemas.microsoft.com/office/powerpoint/2010/main" val="2581412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279" name="Google Shape;279;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Back projection of the identified point based on the dimensions was aligned along the position of the rod but not to the exact tip</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
              <a:t>Rotation matrix is important to completely define the 3D pose of the rod since movement to a new coordinate system can mean translation and also rotation.</a:t>
            </a:r>
            <a:endParaRPr/>
          </a:p>
        </p:txBody>
      </p:sp>
      <p:sp>
        <p:nvSpPr>
          <p:cNvPr id="280" name="Google Shape;28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OUTLINE</a:t>
            </a:r>
            <a:endParaRPr/>
          </a:p>
        </p:txBody>
      </p:sp>
      <p:sp>
        <p:nvSpPr>
          <p:cNvPr id="142" name="Google Shape;142;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INTRODUCTION</a:t>
            </a:r>
            <a:endParaRPr/>
          </a:p>
          <a:p>
            <a:pPr marL="0" lvl="0" indent="0" algn="l" rtl="0">
              <a:spcBef>
                <a:spcPts val="1200"/>
              </a:spcBef>
              <a:spcAft>
                <a:spcPts val="0"/>
              </a:spcAft>
              <a:buNone/>
            </a:pPr>
            <a:r>
              <a:rPr lang="en"/>
              <a:t>PROBLEM STATEMENT</a:t>
            </a:r>
            <a:endParaRPr/>
          </a:p>
          <a:p>
            <a:pPr marL="0" lvl="0" indent="0" algn="l" rtl="0">
              <a:spcBef>
                <a:spcPts val="1200"/>
              </a:spcBef>
              <a:spcAft>
                <a:spcPts val="0"/>
              </a:spcAft>
              <a:buNone/>
            </a:pPr>
            <a:r>
              <a:rPr lang="en"/>
              <a:t>METHODOLOGY OVERVIEW</a:t>
            </a:r>
            <a:endParaRPr/>
          </a:p>
          <a:p>
            <a:pPr marL="0" lvl="0" indent="0" algn="l" rtl="0">
              <a:spcBef>
                <a:spcPts val="1200"/>
              </a:spcBef>
              <a:spcAft>
                <a:spcPts val="0"/>
              </a:spcAft>
              <a:buNone/>
            </a:pPr>
            <a:r>
              <a:rPr lang="en"/>
              <a:t>DETAILED METHODOLOGY</a:t>
            </a:r>
            <a:endParaRPr/>
          </a:p>
          <a:p>
            <a:pPr marL="0" lvl="0" indent="0" algn="l" rtl="0">
              <a:spcBef>
                <a:spcPts val="1200"/>
              </a:spcBef>
              <a:spcAft>
                <a:spcPts val="0"/>
              </a:spcAft>
              <a:buNone/>
            </a:pPr>
            <a:r>
              <a:rPr lang="en"/>
              <a:t>RESULTS</a:t>
            </a:r>
            <a:endParaRPr/>
          </a:p>
          <a:p>
            <a:pPr marL="0" lvl="0" indent="0" algn="l" rtl="0">
              <a:spcBef>
                <a:spcPts val="1200"/>
              </a:spcBef>
              <a:spcAft>
                <a:spcPts val="0"/>
              </a:spcAft>
              <a:buNone/>
            </a:pPr>
            <a:r>
              <a:rPr lang="en"/>
              <a:t>CHALLENGES</a:t>
            </a:r>
            <a:endParaRPr/>
          </a:p>
          <a:p>
            <a:pPr marL="0" lvl="0" indent="0" algn="l" rtl="0">
              <a:spcBef>
                <a:spcPts val="1200"/>
              </a:spcBef>
              <a:spcAft>
                <a:spcPts val="1200"/>
              </a:spcAft>
              <a:buNone/>
            </a:pPr>
            <a:r>
              <a:rPr lang="en"/>
              <a:t>FUTURE WORK</a:t>
            </a:r>
            <a:endParaRPr/>
          </a:p>
        </p:txBody>
      </p:sp>
      <p:sp>
        <p:nvSpPr>
          <p:cNvPr id="143" name="Google Shape;143;p14"/>
          <p:cNvSpPr/>
          <p:nvPr/>
        </p:nvSpPr>
        <p:spPr>
          <a:xfrm rot="5400000">
            <a:off x="877500" y="1519850"/>
            <a:ext cx="372300" cy="4677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 name="Google Shape;144;p14"/>
          <p:cNvSpPr/>
          <p:nvPr/>
        </p:nvSpPr>
        <p:spPr>
          <a:xfrm rot="5400000">
            <a:off x="877500" y="1892150"/>
            <a:ext cx="372300" cy="4677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 name="Google Shape;145;p14"/>
          <p:cNvSpPr/>
          <p:nvPr/>
        </p:nvSpPr>
        <p:spPr>
          <a:xfrm rot="5400000">
            <a:off x="877500" y="2264450"/>
            <a:ext cx="372300" cy="4677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 name="Google Shape;146;p14"/>
          <p:cNvSpPr/>
          <p:nvPr/>
        </p:nvSpPr>
        <p:spPr>
          <a:xfrm rot="5400000">
            <a:off x="877500" y="2636750"/>
            <a:ext cx="372300" cy="4677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 name="Google Shape;147;p14"/>
          <p:cNvSpPr/>
          <p:nvPr/>
        </p:nvSpPr>
        <p:spPr>
          <a:xfrm rot="5400000">
            <a:off x="877500" y="3009050"/>
            <a:ext cx="372300" cy="4677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 name="Google Shape;148;p14"/>
          <p:cNvSpPr/>
          <p:nvPr/>
        </p:nvSpPr>
        <p:spPr>
          <a:xfrm rot="5400000">
            <a:off x="877500" y="3381350"/>
            <a:ext cx="372300" cy="4677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 name="Google Shape;149;p14"/>
          <p:cNvSpPr/>
          <p:nvPr/>
        </p:nvSpPr>
        <p:spPr>
          <a:xfrm rot="5400000">
            <a:off x="877500" y="3753650"/>
            <a:ext cx="372300" cy="4677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 name="Google Shape;15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latin typeface="Montserrat"/>
                <a:ea typeface="Montserrat"/>
                <a:cs typeface="Montserrat"/>
                <a:sym typeface="Montserrat"/>
              </a:rPr>
              <a:t>                               </a:t>
            </a:r>
            <a:endParaRPr sz="2400">
              <a:latin typeface="Montserrat"/>
              <a:ea typeface="Montserrat"/>
              <a:cs typeface="Montserrat"/>
              <a:sym typeface="Montserrat"/>
            </a:endParaRPr>
          </a:p>
          <a:p>
            <a:pPr marL="0" lvl="0" indent="0" algn="l" rtl="0">
              <a:spcBef>
                <a:spcPts val="1200"/>
              </a:spcBef>
              <a:spcAft>
                <a:spcPts val="1200"/>
              </a:spcAft>
              <a:buNone/>
            </a:pPr>
            <a:r>
              <a:rPr lang="en" sz="2400">
                <a:latin typeface="Montserrat"/>
                <a:ea typeface="Montserrat"/>
                <a:cs typeface="Montserrat"/>
                <a:sym typeface="Montserrat"/>
              </a:rPr>
              <a:t>                            QUESTIONS?</a:t>
            </a:r>
            <a:endParaRPr/>
          </a:p>
        </p:txBody>
      </p:sp>
      <p:sp>
        <p:nvSpPr>
          <p:cNvPr id="286" name="Google Shape;28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4300"/>
              <a:t>                THANK YOU</a:t>
            </a:r>
            <a:endParaRPr sz="43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sp>
        <p:nvSpPr>
          <p:cNvPr id="156" name="Google Shape;156;p15"/>
          <p:cNvSpPr txBox="1">
            <a:spLocks noGrp="1"/>
          </p:cNvSpPr>
          <p:nvPr>
            <p:ph type="body" idx="1"/>
          </p:nvPr>
        </p:nvSpPr>
        <p:spPr>
          <a:xfrm>
            <a:off x="1297500" y="1116150"/>
            <a:ext cx="4750800" cy="2585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Target Localization: Accurately tracking the needle holder tip allows surgeons to precisely locate and target specific anatomical structures or points of interest within the patient's body.</a:t>
            </a:r>
            <a:endParaRPr/>
          </a:p>
          <a:p>
            <a:pPr marL="0" lvl="0" indent="0" algn="l" rtl="0">
              <a:spcBef>
                <a:spcPts val="1200"/>
              </a:spcBef>
              <a:spcAft>
                <a:spcPts val="0"/>
              </a:spcAft>
              <a:buNone/>
            </a:pPr>
            <a:r>
              <a:rPr lang="en"/>
              <a:t>Instrument Guidance: Provides real-time feedback on the position and orientation of surgical instruments, ensuring they are correctly positioned relative to the surgical target.</a:t>
            </a:r>
            <a:endParaRPr/>
          </a:p>
          <a:p>
            <a:pPr marL="0" lvl="0" indent="0" algn="l" rtl="0">
              <a:spcBef>
                <a:spcPts val="1200"/>
              </a:spcBef>
              <a:spcAft>
                <a:spcPts val="1200"/>
              </a:spcAft>
              <a:buNone/>
            </a:pPr>
            <a:r>
              <a:rPr lang="en"/>
              <a:t>Accuracy : 3D tracking ensures precise navigation of surgical instruments to target locations, enabling autonomous systems to execute tasks with a higher level of accuracy than manual operations alone.</a:t>
            </a:r>
            <a:endParaRPr/>
          </a:p>
        </p:txBody>
      </p:sp>
      <p:pic>
        <p:nvPicPr>
          <p:cNvPr id="157" name="Google Shape;157;p15"/>
          <p:cNvPicPr preferRelativeResize="0"/>
          <p:nvPr/>
        </p:nvPicPr>
        <p:blipFill>
          <a:blip r:embed="rId3">
            <a:alphaModFix/>
          </a:blip>
          <a:stretch>
            <a:fillRect/>
          </a:stretch>
        </p:blipFill>
        <p:spPr>
          <a:xfrm>
            <a:off x="6276662" y="1058252"/>
            <a:ext cx="2517175" cy="1381925"/>
          </a:xfrm>
          <a:prstGeom prst="rect">
            <a:avLst/>
          </a:prstGeom>
          <a:noFill/>
          <a:ln>
            <a:noFill/>
          </a:ln>
        </p:spPr>
      </p:pic>
      <p:sp>
        <p:nvSpPr>
          <p:cNvPr id="158" name="Google Shape;158;p15"/>
          <p:cNvSpPr txBox="1"/>
          <p:nvPr/>
        </p:nvSpPr>
        <p:spPr>
          <a:xfrm>
            <a:off x="6276550" y="2571750"/>
            <a:ext cx="2517300" cy="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1"/>
                </a:solidFill>
                <a:latin typeface="Lato"/>
                <a:ea typeface="Lato"/>
                <a:cs typeface="Lato"/>
                <a:sym typeface="Lato"/>
              </a:rPr>
              <a:t>Source:https://www.rsipvision.com/robots-in-medical-applications/</a:t>
            </a:r>
            <a:endParaRPr sz="700">
              <a:solidFill>
                <a:schemeClr val="lt1"/>
              </a:solidFill>
              <a:latin typeface="Lato"/>
              <a:ea typeface="Lato"/>
              <a:cs typeface="Lato"/>
              <a:sym typeface="Lato"/>
            </a:endParaRPr>
          </a:p>
        </p:txBody>
      </p:sp>
      <p:sp>
        <p:nvSpPr>
          <p:cNvPr id="159" name="Google Shape;15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STATEMENT BREAKDOWN</a:t>
            </a:r>
            <a:endParaRPr/>
          </a:p>
        </p:txBody>
      </p:sp>
      <p:sp>
        <p:nvSpPr>
          <p:cNvPr id="165" name="Google Shape;165;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en"/>
              <a:t>RECTIFICATION OF IMAGES FROM STEREO VISION</a:t>
            </a:r>
            <a:endParaRPr/>
          </a:p>
          <a:p>
            <a:pPr marL="457200" lvl="0" indent="-311150" algn="l" rtl="0">
              <a:spcBef>
                <a:spcPts val="0"/>
              </a:spcBef>
              <a:spcAft>
                <a:spcPts val="0"/>
              </a:spcAft>
              <a:buSzPts val="1300"/>
              <a:buAutoNum type="arabicPeriod"/>
            </a:pPr>
            <a:r>
              <a:rPr lang="en"/>
              <a:t>DISPARITY MAP </a:t>
            </a:r>
            <a:endParaRPr/>
          </a:p>
          <a:p>
            <a:pPr marL="457200" lvl="0" indent="-311150" algn="l" rtl="0">
              <a:spcBef>
                <a:spcPts val="0"/>
              </a:spcBef>
              <a:spcAft>
                <a:spcPts val="0"/>
              </a:spcAft>
              <a:buSzPts val="1300"/>
              <a:buAutoNum type="arabicPeriod"/>
            </a:pPr>
            <a:r>
              <a:rPr lang="en"/>
              <a:t>3D RECONSTRUCTION</a:t>
            </a:r>
            <a:endParaRPr/>
          </a:p>
          <a:p>
            <a:pPr marL="457200" lvl="0" indent="-311150" algn="l" rtl="0">
              <a:spcBef>
                <a:spcPts val="0"/>
              </a:spcBef>
              <a:spcAft>
                <a:spcPts val="0"/>
              </a:spcAft>
              <a:buSzPts val="1300"/>
              <a:buAutoNum type="arabicPeriod"/>
            </a:pPr>
            <a:r>
              <a:rPr lang="en"/>
              <a:t>COLOURED OBJECT DETECTION</a:t>
            </a:r>
            <a:endParaRPr/>
          </a:p>
          <a:p>
            <a:pPr marL="457200" lvl="0" indent="-311150" algn="l" rtl="0">
              <a:spcBef>
                <a:spcPts val="0"/>
              </a:spcBef>
              <a:spcAft>
                <a:spcPts val="0"/>
              </a:spcAft>
              <a:buSzPts val="1300"/>
              <a:buAutoNum type="arabicPeriod"/>
            </a:pPr>
            <a:r>
              <a:rPr lang="en"/>
              <a:t>2D-&gt;3D COORDINATE  FORMATION</a:t>
            </a:r>
            <a:endParaRPr/>
          </a:p>
          <a:p>
            <a:pPr marL="457200" lvl="0" indent="-311150" algn="l" rtl="0">
              <a:spcBef>
                <a:spcPts val="0"/>
              </a:spcBef>
              <a:spcAft>
                <a:spcPts val="0"/>
              </a:spcAft>
              <a:buSzPts val="1300"/>
              <a:buAutoNum type="arabicPeriod"/>
            </a:pPr>
            <a:r>
              <a:rPr lang="en"/>
              <a:t>COORDINATE TRANSFORMATION</a:t>
            </a:r>
            <a:endParaRPr/>
          </a:p>
        </p:txBody>
      </p:sp>
      <p:sp>
        <p:nvSpPr>
          <p:cNvPr id="166" name="Google Shape;1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7"/>
          <p:cNvSpPr txBox="1">
            <a:spLocks noGrp="1"/>
          </p:cNvSpPr>
          <p:nvPr>
            <p:ph type="title"/>
          </p:nvPr>
        </p:nvSpPr>
        <p:spPr>
          <a:xfrm>
            <a:off x="1297500" y="393750"/>
            <a:ext cx="7038900" cy="265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DETAILED METHODOLOGY</a:t>
            </a:r>
            <a:endParaRPr/>
          </a:p>
        </p:txBody>
      </p:sp>
      <p:sp>
        <p:nvSpPr>
          <p:cNvPr id="172" name="Google Shape;1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RECTIFICATION OF IMAGES</a:t>
            </a:r>
            <a:endParaRPr/>
          </a:p>
        </p:txBody>
      </p:sp>
      <p:sp>
        <p:nvSpPr>
          <p:cNvPr id="178" name="Google Shape;178;p18"/>
          <p:cNvSpPr txBox="1">
            <a:spLocks noGrp="1"/>
          </p:cNvSpPr>
          <p:nvPr>
            <p:ph type="body" idx="1"/>
          </p:nvPr>
        </p:nvSpPr>
        <p:spPr>
          <a:xfrm>
            <a:off x="1297500" y="1567550"/>
            <a:ext cx="7773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LEFT CAMERA AND RIGHT CAMERA MATRIX CONSTRUCTION</a:t>
            </a:r>
            <a:endParaRPr sz="1000">
              <a:solidFill>
                <a:srgbClr val="000000"/>
              </a:solidFill>
              <a:latin typeface="Courier New"/>
              <a:ea typeface="Courier New"/>
              <a:cs typeface="Courier New"/>
              <a:sym typeface="Courier New"/>
            </a:endParaRPr>
          </a:p>
          <a:p>
            <a:pPr marL="457200" lvl="0" indent="-311150" algn="l" rtl="0">
              <a:spcBef>
                <a:spcPts val="1200"/>
              </a:spcBef>
              <a:spcAft>
                <a:spcPts val="0"/>
              </a:spcAft>
              <a:buSzPts val="1300"/>
              <a:buChar char="-"/>
            </a:pPr>
            <a:r>
              <a:rPr lang="en"/>
              <a:t>cameraParameters Object : Camera_Parameter.txt file is used to get information about intrinsic and extrinsic parameters.</a:t>
            </a:r>
            <a:endParaRPr sz="1000">
              <a:solidFill>
                <a:srgbClr val="000000"/>
              </a:solidFill>
              <a:latin typeface="Courier New"/>
              <a:ea typeface="Courier New"/>
              <a:cs typeface="Courier New"/>
              <a:sym typeface="Courier New"/>
            </a:endParaRPr>
          </a:p>
          <a:p>
            <a:pPr marL="457200" lvl="0" indent="-311150" algn="l" rtl="0">
              <a:spcBef>
                <a:spcPts val="0"/>
              </a:spcBef>
              <a:spcAft>
                <a:spcPts val="0"/>
              </a:spcAft>
              <a:buSzPts val="1300"/>
              <a:buChar char="-"/>
            </a:pPr>
            <a:r>
              <a:rPr lang="en"/>
              <a:t>rotationVectorToMatrix: Rotation vector in Camera_Parameter.txt is in Rodriguez notation. This must be converted to Rotation Matrix using Rodriguez formula.</a:t>
            </a:r>
            <a:endParaRPr/>
          </a:p>
          <a:p>
            <a:pPr marL="457200" lvl="0" indent="-311150" algn="l" rtl="0">
              <a:spcBef>
                <a:spcPts val="0"/>
              </a:spcBef>
              <a:spcAft>
                <a:spcPts val="0"/>
              </a:spcAft>
              <a:buSzPts val="1300"/>
              <a:buChar char="-"/>
            </a:pPr>
            <a:r>
              <a:rPr lang="en"/>
              <a:t>stereoParameters Object: Construct stereo parameters object with the rotation matrix and translation vector</a:t>
            </a:r>
            <a:endParaRPr/>
          </a:p>
          <a:p>
            <a:pPr marL="457200" lvl="0" indent="-311150" algn="l" rtl="0">
              <a:spcBef>
                <a:spcPts val="0"/>
              </a:spcBef>
              <a:spcAft>
                <a:spcPts val="0"/>
              </a:spcAft>
              <a:buSzPts val="1300"/>
              <a:buChar char="-"/>
            </a:pPr>
            <a:r>
              <a:rPr lang="en"/>
              <a:t>rectifyStereoImages : Rectify the images with the stereoParameter object constructed.</a:t>
            </a:r>
            <a:endParaRPr/>
          </a:p>
          <a:p>
            <a:pPr marL="914400" lvl="0" indent="0" algn="l" rtl="0">
              <a:spcBef>
                <a:spcPts val="1200"/>
              </a:spcBef>
              <a:spcAft>
                <a:spcPts val="1200"/>
              </a:spcAft>
              <a:buNone/>
            </a:pPr>
            <a:endParaRPr/>
          </a:p>
        </p:txBody>
      </p:sp>
      <p:sp>
        <p:nvSpPr>
          <p:cNvPr id="179" name="Google Shape;17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STEREO ANAGLYPH </a:t>
            </a:r>
            <a:endParaRPr/>
          </a:p>
        </p:txBody>
      </p:sp>
      <p:sp>
        <p:nvSpPr>
          <p:cNvPr id="185" name="Google Shape;185;p19"/>
          <p:cNvSpPr txBox="1">
            <a:spLocks noGrp="1"/>
          </p:cNvSpPr>
          <p:nvPr>
            <p:ph type="body" idx="1"/>
          </p:nvPr>
        </p:nvSpPr>
        <p:spPr>
          <a:xfrm>
            <a:off x="1297500" y="1567550"/>
            <a:ext cx="2834400" cy="2911200"/>
          </a:xfrm>
          <a:prstGeom prst="rect">
            <a:avLst/>
          </a:prstGeom>
        </p:spPr>
        <p:txBody>
          <a:bodyPr spcFirstLastPara="1" wrap="square" lIns="91425" tIns="91425" rIns="91425" bIns="91425" anchor="t" anchorCtr="0">
            <a:normAutofit fontScale="92500"/>
          </a:bodyPr>
          <a:lstStyle/>
          <a:p>
            <a:pPr marL="457200" marR="0" lvl="0" indent="-311150" algn="l" rtl="0">
              <a:lnSpc>
                <a:spcPct val="115000"/>
              </a:lnSpc>
              <a:spcBef>
                <a:spcPts val="0"/>
              </a:spcBef>
              <a:spcAft>
                <a:spcPts val="0"/>
              </a:spcAft>
              <a:buSzPts val="1300"/>
              <a:buChar char="-"/>
            </a:pPr>
            <a:r>
              <a:rPr lang="en"/>
              <a:t>Use of stereoAnaglyph to verify the rectification process and measure the disparity.</a:t>
            </a:r>
            <a:endParaRPr/>
          </a:p>
          <a:p>
            <a:pPr marL="457200" marR="0" lvl="0" indent="-311150" algn="l" rtl="0">
              <a:lnSpc>
                <a:spcPct val="115000"/>
              </a:lnSpc>
              <a:spcBef>
                <a:spcPts val="0"/>
              </a:spcBef>
              <a:spcAft>
                <a:spcPts val="0"/>
              </a:spcAft>
              <a:buSzPts val="1300"/>
              <a:buChar char="-"/>
            </a:pPr>
            <a:r>
              <a:rPr lang="en"/>
              <a:t>Use of ImageViewer App to measure the distances between the points in the left and right images. The values shown are the disparities between the points in left and right images.</a:t>
            </a:r>
            <a:endParaRPr/>
          </a:p>
          <a:p>
            <a:pPr marL="457200" marR="0" lvl="0" indent="-311150" algn="l" rtl="0">
              <a:lnSpc>
                <a:spcPct val="115000"/>
              </a:lnSpc>
              <a:spcBef>
                <a:spcPts val="0"/>
              </a:spcBef>
              <a:spcAft>
                <a:spcPts val="0"/>
              </a:spcAft>
              <a:buSzPts val="1300"/>
              <a:buChar char="-"/>
            </a:pPr>
            <a:r>
              <a:rPr lang="en"/>
              <a:t>Points farther from camera have less disparity compared to closer ones.</a:t>
            </a:r>
            <a:endParaRPr/>
          </a:p>
        </p:txBody>
      </p:sp>
      <p:sp>
        <p:nvSpPr>
          <p:cNvPr id="186" name="Google Shape;18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87" name="Google Shape;187;p19"/>
          <p:cNvPicPr preferRelativeResize="0"/>
          <p:nvPr/>
        </p:nvPicPr>
        <p:blipFill>
          <a:blip r:embed="rId3">
            <a:alphaModFix/>
          </a:blip>
          <a:stretch>
            <a:fillRect/>
          </a:stretch>
        </p:blipFill>
        <p:spPr>
          <a:xfrm>
            <a:off x="4131901" y="1567550"/>
            <a:ext cx="4889325" cy="236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DISPARITY MAP</a:t>
            </a:r>
            <a:endParaRPr/>
          </a:p>
        </p:txBody>
      </p:sp>
      <p:sp>
        <p:nvSpPr>
          <p:cNvPr id="193" name="Google Shape;193;p20"/>
          <p:cNvSpPr txBox="1">
            <a:spLocks noGrp="1"/>
          </p:cNvSpPr>
          <p:nvPr>
            <p:ph type="body" idx="1"/>
          </p:nvPr>
        </p:nvSpPr>
        <p:spPr>
          <a:xfrm>
            <a:off x="1297500" y="1116150"/>
            <a:ext cx="38265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Since the previous step, we have reduced our problem to a 1D problem.</a:t>
            </a:r>
            <a:endParaRPr/>
          </a:p>
          <a:p>
            <a:pPr marL="457200" lvl="0" indent="-311150" algn="l" rtl="0">
              <a:spcBef>
                <a:spcPts val="0"/>
              </a:spcBef>
              <a:spcAft>
                <a:spcPts val="0"/>
              </a:spcAft>
              <a:buSzPts val="1300"/>
              <a:buChar char="-"/>
            </a:pPr>
            <a:r>
              <a:rPr lang="en"/>
              <a:t>Using Epipolar geometry, the disparity map can be constructed.</a:t>
            </a:r>
            <a:endParaRPr/>
          </a:p>
          <a:p>
            <a:pPr marL="457200" lvl="0" indent="-311150" algn="l" rtl="0">
              <a:spcBef>
                <a:spcPts val="0"/>
              </a:spcBef>
              <a:spcAft>
                <a:spcPts val="0"/>
              </a:spcAft>
              <a:buSzPts val="1300"/>
              <a:buChar char="-"/>
            </a:pPr>
            <a:r>
              <a:rPr lang="en"/>
              <a:t>istereo() from peter corke Machine Vision tool box</a:t>
            </a:r>
            <a:endParaRPr/>
          </a:p>
          <a:p>
            <a:pPr marL="457200" lvl="0" indent="-311150" algn="l" rtl="0">
              <a:spcBef>
                <a:spcPts val="0"/>
              </a:spcBef>
              <a:spcAft>
                <a:spcPts val="0"/>
              </a:spcAft>
              <a:buSzPts val="1300"/>
              <a:buChar char="-"/>
            </a:pPr>
            <a:r>
              <a:rPr lang="en"/>
              <a:t>Disparity range input can be given by measuring using Measure distance illustrated in previous slide</a:t>
            </a:r>
            <a:endParaRPr/>
          </a:p>
          <a:p>
            <a:pPr marL="0" lvl="0" indent="0" algn="l" rtl="0">
              <a:spcBef>
                <a:spcPts val="1200"/>
              </a:spcBef>
              <a:spcAft>
                <a:spcPts val="1200"/>
              </a:spcAft>
              <a:buNone/>
            </a:pPr>
            <a:endParaRPr/>
          </a:p>
        </p:txBody>
      </p:sp>
      <p:sp>
        <p:nvSpPr>
          <p:cNvPr id="194" name="Google Shape;19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95" name="Google Shape;195;p20"/>
          <p:cNvPicPr preferRelativeResize="0"/>
          <p:nvPr/>
        </p:nvPicPr>
        <p:blipFill>
          <a:blip r:embed="rId3">
            <a:alphaModFix/>
          </a:blip>
          <a:stretch>
            <a:fillRect/>
          </a:stretch>
        </p:blipFill>
        <p:spPr>
          <a:xfrm>
            <a:off x="5515328" y="1567550"/>
            <a:ext cx="3505822" cy="1796575"/>
          </a:xfrm>
          <a:prstGeom prst="rect">
            <a:avLst/>
          </a:prstGeom>
          <a:noFill/>
          <a:ln>
            <a:noFill/>
          </a:ln>
        </p:spPr>
      </p:pic>
      <p:sp>
        <p:nvSpPr>
          <p:cNvPr id="196" name="Google Shape;196;p20"/>
          <p:cNvSpPr txBox="1"/>
          <p:nvPr/>
        </p:nvSpPr>
        <p:spPr>
          <a:xfrm>
            <a:off x="5613275" y="3429725"/>
            <a:ext cx="32622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lt1"/>
                </a:solidFill>
                <a:latin typeface="Lato"/>
                <a:ea typeface="Lato"/>
                <a:cs typeface="Lato"/>
                <a:sym typeface="Lato"/>
              </a:rPr>
              <a:t>https://www.researchgate.net/figure/Figure-2-The-epipolar-geometry-of-stereoscopic-vision_fig2_331960044</a:t>
            </a:r>
            <a:endParaRPr sz="400">
              <a:solidFill>
                <a:schemeClr val="lt1"/>
              </a:solidFill>
              <a:latin typeface="Lato"/>
              <a:ea typeface="Lato"/>
              <a:cs typeface="Lato"/>
              <a:sym typeface="Lato"/>
            </a:endParaRPr>
          </a:p>
        </p:txBody>
      </p:sp>
      <p:pic>
        <p:nvPicPr>
          <p:cNvPr id="197" name="Google Shape;197;p20"/>
          <p:cNvPicPr preferRelativeResize="0"/>
          <p:nvPr/>
        </p:nvPicPr>
        <p:blipFill>
          <a:blip r:embed="rId4">
            <a:alphaModFix/>
          </a:blip>
          <a:stretch>
            <a:fillRect/>
          </a:stretch>
        </p:blipFill>
        <p:spPr>
          <a:xfrm>
            <a:off x="1665898" y="3253640"/>
            <a:ext cx="3262200" cy="1372260"/>
          </a:xfrm>
          <a:prstGeom prst="rect">
            <a:avLst/>
          </a:prstGeom>
          <a:noFill/>
          <a:ln>
            <a:noFill/>
          </a:ln>
        </p:spPr>
      </p:pic>
      <p:sp>
        <p:nvSpPr>
          <p:cNvPr id="198" name="Google Shape;198;p20"/>
          <p:cNvSpPr txBox="1"/>
          <p:nvPr/>
        </p:nvSpPr>
        <p:spPr>
          <a:xfrm>
            <a:off x="1850800" y="4625900"/>
            <a:ext cx="3505800" cy="2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1"/>
                </a:solidFill>
                <a:latin typeface="Lato"/>
                <a:ea typeface="Lato"/>
                <a:cs typeface="Lato"/>
                <a:sym typeface="Lato"/>
              </a:rPr>
              <a:t>Source: Peter Corke,Robotics Vision and Control</a:t>
            </a:r>
            <a:endParaRPr sz="7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DISPARITY MAP</a:t>
            </a:r>
            <a:endParaRPr/>
          </a:p>
        </p:txBody>
      </p:sp>
      <p:sp>
        <p:nvSpPr>
          <p:cNvPr id="204" name="Google Shape;204;p21"/>
          <p:cNvSpPr txBox="1">
            <a:spLocks noGrp="1"/>
          </p:cNvSpPr>
          <p:nvPr>
            <p:ph type="body" idx="1"/>
          </p:nvPr>
        </p:nvSpPr>
        <p:spPr>
          <a:xfrm>
            <a:off x="1297500" y="1567550"/>
            <a:ext cx="33696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generated Disparity Map  shows red for objects closer to the camera.</a:t>
            </a:r>
            <a:endParaRPr/>
          </a:p>
          <a:p>
            <a:pPr marL="0" lvl="0" indent="0" algn="l" rtl="0">
              <a:spcBef>
                <a:spcPts val="1200"/>
              </a:spcBef>
              <a:spcAft>
                <a:spcPts val="0"/>
              </a:spcAft>
              <a:buNone/>
            </a:pPr>
            <a:r>
              <a:rPr lang="en"/>
              <a:t>As the distance from the camera increases, the disparity is shown with lighter colours showing a reduction in it.</a:t>
            </a:r>
            <a:endParaRPr/>
          </a:p>
          <a:p>
            <a:pPr marL="0" lvl="0" indent="0" algn="l" rtl="0">
              <a:spcBef>
                <a:spcPts val="1200"/>
              </a:spcBef>
              <a:spcAft>
                <a:spcPts val="1200"/>
              </a:spcAft>
              <a:buNone/>
            </a:pPr>
            <a:r>
              <a:rPr lang="en"/>
              <a:t>With this, a depth map can be derived. </a:t>
            </a:r>
            <a:endParaRPr/>
          </a:p>
        </p:txBody>
      </p:sp>
      <p:sp>
        <p:nvSpPr>
          <p:cNvPr id="205" name="Google Shape;20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206" name="Google Shape;206;p21"/>
          <p:cNvPicPr preferRelativeResize="0"/>
          <p:nvPr/>
        </p:nvPicPr>
        <p:blipFill>
          <a:blip r:embed="rId3">
            <a:alphaModFix/>
          </a:blip>
          <a:stretch>
            <a:fillRect/>
          </a:stretch>
        </p:blipFill>
        <p:spPr>
          <a:xfrm>
            <a:off x="4667201" y="1488175"/>
            <a:ext cx="4476801" cy="299472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1021</Words>
  <Application>Microsoft Office PowerPoint</Application>
  <PresentationFormat>On-screen Show (16:9)</PresentationFormat>
  <Paragraphs>121</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Lato</vt:lpstr>
      <vt:lpstr>Arial</vt:lpstr>
      <vt:lpstr>Montserrat</vt:lpstr>
      <vt:lpstr>Courier New</vt:lpstr>
      <vt:lpstr>Focus</vt:lpstr>
      <vt:lpstr>3D Pose estimation of needle holder  </vt:lpstr>
      <vt:lpstr>OUTLINE</vt:lpstr>
      <vt:lpstr>INTRODUCTION</vt:lpstr>
      <vt:lpstr>PROBLEM STATEMENT BREAKDOWN</vt:lpstr>
      <vt:lpstr>     DETAILED METHODOLOGY</vt:lpstr>
      <vt:lpstr>RECTIFICATION OF IMAGES</vt:lpstr>
      <vt:lpstr>STEREO ANAGLYPH </vt:lpstr>
      <vt:lpstr>DISPARITY MAP</vt:lpstr>
      <vt:lpstr>DISPARITY MAP</vt:lpstr>
      <vt:lpstr>DEPTH MAP</vt:lpstr>
      <vt:lpstr>3D RECONSTRUCTION</vt:lpstr>
      <vt:lpstr>COLOURED OBJECT DETECTION</vt:lpstr>
      <vt:lpstr>CENTROID CALCULATION</vt:lpstr>
      <vt:lpstr>OBTAINING 3D POINT AND DIRECTION VECTOR</vt:lpstr>
      <vt:lpstr>RESULTS</vt:lpstr>
      <vt:lpstr>RESULTS</vt:lpstr>
      <vt:lpstr>COORDINATE TRANSFORMATION</vt:lpstr>
      <vt:lpstr>RESULTS</vt:lpstr>
      <vt:lpstr>CHALLENGES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Krithika Premkumar</cp:lastModifiedBy>
  <cp:revision>1</cp:revision>
  <dcterms:modified xsi:type="dcterms:W3CDTF">2024-07-14T19:44:20Z</dcterms:modified>
</cp:coreProperties>
</file>